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32" r:id="rId3"/>
    <p:sldMasterId id="2147483744" r:id="rId4"/>
    <p:sldMasterId id="2147483756" r:id="rId5"/>
    <p:sldMasterId id="214748376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05464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97004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69027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855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81293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94761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561892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350486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572568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83441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728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A0ECF-2EDA-4737-82DB-0F5D6D0DBB6F}" type="datetimeFigureOut">
              <a:rPr lang="id-ID" smtClean="0"/>
              <a:t>16/12/2024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EF282-9F45-483E-9C2E-1E2A9064FCC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703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14.emf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smtClean="0"/>
              <a:t>Akuntansi </a:t>
            </a:r>
            <a:r>
              <a:rPr lang="id-ID" b="1" smtClean="0"/>
              <a:t>Keuangan</a:t>
            </a:r>
            <a:endParaRPr lang="id-ID" b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1475656" y="2240280"/>
            <a:ext cx="6912768" cy="2196832"/>
          </a:xfrm>
        </p:spPr>
        <p:txBody>
          <a:bodyPr/>
          <a:lstStyle/>
          <a:p>
            <a:pPr marL="0" indent="0" algn="ctr">
              <a:buNone/>
            </a:pPr>
            <a:r>
              <a:rPr lang="id-ID" sz="6000" b="1" dirty="0" smtClean="0">
                <a:solidFill>
                  <a:srgbClr val="7030A0"/>
                </a:solidFill>
                <a:latin typeface="Harrington" pitchFamily="82" charset="0"/>
              </a:rPr>
              <a:t>Penghentian Aktiva Tetap</a:t>
            </a:r>
          </a:p>
          <a:p>
            <a:endParaRPr lang="id-ID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2267744" y="4653136"/>
            <a:ext cx="4752528" cy="1536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200" b="1" dirty="0" smtClean="0">
                <a:solidFill>
                  <a:srgbClr val="C00000"/>
                </a:solidFill>
                <a:latin typeface="Lucida Calligraphy" pitchFamily="66" charset="0"/>
              </a:rPr>
              <a:t>Maryati Rahayu , SE, MM</a:t>
            </a:r>
            <a:endParaRPr lang="id-ID" sz="3200" b="1" dirty="0">
              <a:solidFill>
                <a:srgbClr val="C00000"/>
              </a:solidFill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07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2" y="188640"/>
            <a:ext cx="4680518" cy="1224136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4581128"/>
            <a:ext cx="5112567" cy="1672560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340768"/>
            <a:ext cx="5256584" cy="329517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9889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35" y="764704"/>
            <a:ext cx="7504305" cy="5346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5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Autofit/>
          </a:bodyPr>
          <a:lstStyle/>
          <a:p>
            <a:pPr algn="ctr"/>
            <a:r>
              <a:rPr lang="id-ID" sz="4800" b="1" dirty="0">
                <a:solidFill>
                  <a:srgbClr val="C00000"/>
                </a:solidFill>
                <a:effectLst/>
              </a:rPr>
              <a:t>Penghentian  Aktiva  </a:t>
            </a:r>
            <a:r>
              <a:rPr lang="id-ID" sz="4800" b="1" dirty="0" smtClean="0">
                <a:solidFill>
                  <a:srgbClr val="C00000"/>
                </a:solidFill>
                <a:effectLst/>
              </a:rPr>
              <a:t>Tetap</a:t>
            </a:r>
            <a:endParaRPr lang="id-ID" sz="48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899520"/>
          </a:xfrm>
        </p:spPr>
        <p:txBody>
          <a:bodyPr/>
          <a:lstStyle/>
          <a:p>
            <a:pPr marL="82296" indent="0" algn="just">
              <a:buNone/>
            </a:pPr>
            <a:r>
              <a:rPr lang="id-ID" sz="4000" dirty="0"/>
              <a:t>yaitu tidak dipakainya lagi suatu aktiva tetap dalam operasi perusahaan dan disertai penghapusan aktiva tetap tersebut dari </a:t>
            </a:r>
            <a:r>
              <a:rPr lang="id-ID" sz="4000" dirty="0" smtClean="0"/>
              <a:t>pembukuan serta akumulasi penyusutannya.</a:t>
            </a:r>
            <a:endParaRPr lang="id-ID" sz="40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5078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dirty="0">
                <a:effectLst/>
              </a:rPr>
              <a:t>Alasan penghentian Aktiva </a:t>
            </a:r>
            <a:r>
              <a:rPr lang="id-ID" dirty="0" smtClean="0">
                <a:effectLst/>
              </a:rPr>
              <a:t>tetap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/>
          <a:lstStyle/>
          <a:p>
            <a:pPr lvl="0">
              <a:buClr>
                <a:schemeClr val="accent3">
                  <a:lumMod val="75000"/>
                </a:schemeClr>
              </a:buClr>
              <a:buFont typeface="Wingdings 2" pitchFamily="18" charset="2"/>
              <a:buChar char=""/>
            </a:pPr>
            <a:r>
              <a:rPr lang="id-ID" dirty="0"/>
              <a:t>Habis  Umur  Ekonomis</a:t>
            </a:r>
          </a:p>
          <a:p>
            <a:pPr lvl="0">
              <a:buClr>
                <a:schemeClr val="accent3">
                  <a:lumMod val="75000"/>
                </a:schemeClr>
              </a:buClr>
              <a:buFont typeface="Wingdings 2" pitchFamily="18" charset="2"/>
              <a:buChar char=""/>
            </a:pPr>
            <a:r>
              <a:rPr lang="id-ID" dirty="0"/>
              <a:t>Dijual sebelum habis umur ekonomis</a:t>
            </a:r>
          </a:p>
          <a:p>
            <a:pPr lvl="0">
              <a:buClr>
                <a:schemeClr val="accent3">
                  <a:lumMod val="75000"/>
                </a:schemeClr>
              </a:buClr>
              <a:buFont typeface="Wingdings 2" pitchFamily="18" charset="2"/>
              <a:buChar char=""/>
            </a:pPr>
            <a:r>
              <a:rPr lang="id-ID" dirty="0"/>
              <a:t>Rusak sebelum habis umur ekonomis</a:t>
            </a:r>
          </a:p>
          <a:p>
            <a:pPr lvl="0">
              <a:buClr>
                <a:schemeClr val="accent3">
                  <a:lumMod val="75000"/>
                </a:schemeClr>
              </a:buClr>
              <a:buFont typeface="Wingdings 2" pitchFamily="18" charset="2"/>
              <a:buChar char=""/>
            </a:pPr>
            <a:r>
              <a:rPr lang="id-ID" dirty="0"/>
              <a:t>Rusak akibat kecelakaan sebelum habis umur ekonomis</a:t>
            </a:r>
          </a:p>
          <a:p>
            <a:pPr lvl="0">
              <a:buClr>
                <a:schemeClr val="accent3">
                  <a:lumMod val="75000"/>
                </a:schemeClr>
              </a:buClr>
              <a:buFont typeface="Wingdings 2" pitchFamily="18" charset="2"/>
              <a:buChar char=""/>
            </a:pPr>
            <a:r>
              <a:rPr lang="id-ID" dirty="0"/>
              <a:t>Ditukar dengan aktiva baru sebelum habis umur ekonomis</a:t>
            </a:r>
          </a:p>
          <a:p>
            <a:pPr marL="82296" indent="0">
              <a:buNone/>
            </a:pPr>
            <a:r>
              <a:rPr lang="id-ID" dirty="0"/>
              <a:t>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155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solidFill>
                  <a:srgbClr val="FF0066"/>
                </a:solidFill>
                <a:effectLst/>
              </a:rPr>
              <a:t>Prinsip pencatatan </a:t>
            </a:r>
            <a:r>
              <a:rPr lang="id-ID" dirty="0">
                <a:solidFill>
                  <a:srgbClr val="FF0066"/>
                </a:solidFill>
                <a:effectLst/>
              </a:rPr>
              <a:t>berhubungan dengan penghentian suatu aktiva</a:t>
            </a:r>
            <a:endParaRPr lang="id-ID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2060"/>
              </a:buClr>
              <a:buFont typeface="Wingdings 2" pitchFamily="18" charset="2"/>
              <a:buChar char=""/>
            </a:pPr>
            <a:r>
              <a:rPr lang="id-ID" dirty="0"/>
              <a:t>Diadakan penyesuaian terhadap penyusutan apabila penghentian tersebut terjadi pada periode yang sedang berjalan, tidak pada awal/akhir periode. (Penyusutan tersebut dihitung dari tanggal awal periode sampai tanggal penghentian).</a:t>
            </a:r>
          </a:p>
          <a:p>
            <a:pPr lvl="0">
              <a:buClr>
                <a:srgbClr val="002060"/>
              </a:buClr>
              <a:buFont typeface="Wingdings 2" pitchFamily="18" charset="2"/>
              <a:buChar char=""/>
            </a:pPr>
            <a:r>
              <a:rPr lang="id-ID" dirty="0"/>
              <a:t>Saldo akumulasi penyusutan aktiva tersebut seluruhnya dihapus (jumlah setelah penyesuaian), dengan jalan mendebet  perkiraan akumulasi penyusutan sebesar saldonya.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64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4432" y="1"/>
            <a:ext cx="2889568" cy="90872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dirty="0" smtClean="0"/>
              <a:t>Sambungan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40768"/>
            <a:ext cx="7498080" cy="4800600"/>
          </a:xfrm>
        </p:spPr>
        <p:txBody>
          <a:bodyPr>
            <a:normAutofit fontScale="85000" lnSpcReduction="10000"/>
          </a:bodyPr>
          <a:lstStyle/>
          <a:p>
            <a:pPr lvl="0" algn="just">
              <a:buClr>
                <a:srgbClr val="002060"/>
              </a:buClr>
              <a:buFont typeface="Wingdings 2" pitchFamily="18" charset="2"/>
              <a:buChar char="î"/>
            </a:pPr>
            <a:r>
              <a:rPr lang="id-ID" dirty="0"/>
              <a:t>Perkiraan Aktiva dikredit sebesar Harga Perolehan Aktiva tersebut.</a:t>
            </a:r>
            <a:endParaRPr lang="id-ID" sz="3600" dirty="0"/>
          </a:p>
          <a:p>
            <a:pPr lvl="0" algn="just">
              <a:buClr>
                <a:srgbClr val="002060"/>
              </a:buClr>
              <a:buFont typeface="Wingdings 2" pitchFamily="18" charset="2"/>
              <a:buChar char="î"/>
            </a:pPr>
            <a:r>
              <a:rPr lang="id-ID" dirty="0"/>
              <a:t>Nilai  buku pada saat penghentian ( harga perolehan dikurangi seluruh penyusutan sampai dengan pada saat penghentian) dicatat :</a:t>
            </a:r>
            <a:endParaRPr lang="id-ID" sz="3600" dirty="0"/>
          </a:p>
          <a:p>
            <a:pPr lvl="1"/>
            <a:r>
              <a:rPr lang="id-ID" dirty="0"/>
              <a:t>Rugi penghentian Aktiva tetap apabila aktiva tersebut tidak </a:t>
            </a:r>
            <a:r>
              <a:rPr lang="id-ID" dirty="0" smtClean="0"/>
              <a:t>terjual (rusak, hilang)</a:t>
            </a:r>
            <a:endParaRPr lang="id-ID" sz="3200" dirty="0"/>
          </a:p>
          <a:p>
            <a:pPr lvl="1"/>
            <a:r>
              <a:rPr lang="id-ID" dirty="0"/>
              <a:t>Apabila Aktiva tetap dijual/ditukar, maka selisih buku dengan harga jual akan dicatat :</a:t>
            </a:r>
            <a:endParaRPr lang="id-ID" sz="3200" dirty="0"/>
          </a:p>
          <a:p>
            <a:pPr marL="82296" indent="0">
              <a:buNone/>
            </a:pPr>
            <a:r>
              <a:rPr lang="id-ID" dirty="0" smtClean="0"/>
              <a:t>	</a:t>
            </a:r>
            <a:r>
              <a:rPr lang="id-ID" sz="2600" dirty="0" smtClean="0"/>
              <a:t>Debet </a:t>
            </a:r>
            <a:r>
              <a:rPr lang="id-ID" sz="2600" dirty="0"/>
              <a:t>(Rugi) 	</a:t>
            </a:r>
            <a:r>
              <a:rPr lang="id-ID" sz="2600" dirty="0">
                <a:sym typeface="Wingdings"/>
              </a:rPr>
              <a:t></a:t>
            </a:r>
            <a:r>
              <a:rPr lang="id-ID" sz="2600" dirty="0"/>
              <a:t>  Harga Jual/Tukar &lt; Nilai Buku</a:t>
            </a:r>
          </a:p>
          <a:p>
            <a:pPr marL="82296" indent="0">
              <a:buNone/>
            </a:pPr>
            <a:r>
              <a:rPr lang="id-ID" sz="2600" dirty="0" smtClean="0"/>
              <a:t>	Kredit </a:t>
            </a:r>
            <a:r>
              <a:rPr lang="id-ID" sz="2600" dirty="0"/>
              <a:t>(Laba)	</a:t>
            </a:r>
            <a:r>
              <a:rPr lang="id-ID" sz="2600" dirty="0">
                <a:sym typeface="Wingdings"/>
              </a:rPr>
              <a:t></a:t>
            </a:r>
            <a:r>
              <a:rPr lang="id-ID" sz="2600" dirty="0"/>
              <a:t>  Harga Jual/Tukar  &gt;  Nilai  Buku</a:t>
            </a:r>
          </a:p>
          <a:p>
            <a:pPr marL="82296" indent="0">
              <a:buNone/>
            </a:pPr>
            <a:r>
              <a:rPr lang="id-ID" sz="2600" dirty="0" smtClean="0"/>
              <a:t>	Nilai  </a:t>
            </a:r>
            <a:r>
              <a:rPr lang="id-ID" sz="2600" dirty="0"/>
              <a:t>Buku	=  Harga  Perolehan  -  Akm. Penyusutan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5653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66"/>
                </a:solidFill>
                <a:latin typeface="Arial" charset="0"/>
              </a:rPr>
              <a:t>Exchanges - Gain </a:t>
            </a:r>
            <a:r>
              <a:rPr lang="en-US" sz="4400" b="1" dirty="0" smtClean="0">
                <a:solidFill>
                  <a:srgbClr val="FF0066"/>
                </a:solidFill>
                <a:latin typeface="Arial" charset="0"/>
              </a:rPr>
              <a:t>Situation</a:t>
            </a:r>
            <a:endParaRPr lang="id-ID" b="1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312856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2600" b="1" dirty="0" smtClean="0">
                <a:solidFill>
                  <a:srgbClr val="800000"/>
                </a:solidFill>
                <a:latin typeface="Cambria" pitchFamily="18" charset="0"/>
              </a:rPr>
              <a:t>Illustration</a:t>
            </a:r>
            <a:r>
              <a:rPr lang="en-US" sz="2600" b="1" dirty="0">
                <a:solidFill>
                  <a:srgbClr val="800000"/>
                </a:solidFill>
                <a:latin typeface="Cambria" pitchFamily="18" charset="0"/>
              </a:rPr>
              <a:t>:</a:t>
            </a:r>
            <a:r>
              <a:rPr lang="en-US" sz="2600" b="1" dirty="0">
                <a:latin typeface="Cambria" pitchFamily="18" charset="0"/>
              </a:rPr>
              <a:t>  </a:t>
            </a:r>
            <a:endParaRPr lang="id-ID" sz="2600" b="1" dirty="0" smtClean="0">
              <a:latin typeface="Cambria" pitchFamily="18" charset="0"/>
            </a:endParaRPr>
          </a:p>
          <a:p>
            <a:pPr marL="82296" indent="0" algn="just">
              <a:buNone/>
            </a:pPr>
            <a:r>
              <a:rPr lang="en-US" sz="2600" dirty="0" smtClean="0">
                <a:latin typeface="Cambria" pitchFamily="18" charset="0"/>
              </a:rPr>
              <a:t>Interstate </a:t>
            </a:r>
            <a:r>
              <a:rPr lang="en-US" sz="2600" dirty="0">
                <a:latin typeface="Cambria" pitchFamily="18" charset="0"/>
              </a:rPr>
              <a:t>Transportation Company exchanged </a:t>
            </a:r>
            <a:r>
              <a:rPr lang="en-US" sz="2600" b="1" dirty="0">
                <a:solidFill>
                  <a:srgbClr val="C00000"/>
                </a:solidFill>
                <a:latin typeface="Cambria" pitchFamily="18" charset="0"/>
              </a:rPr>
              <a:t>a number of used trucks plus cash for a semi-truck</a:t>
            </a:r>
            <a:r>
              <a:rPr lang="en-US" sz="2600" dirty="0">
                <a:latin typeface="Cambria" pitchFamily="18" charset="0"/>
              </a:rPr>
              <a:t>. The used trucks have a </a:t>
            </a:r>
            <a:r>
              <a:rPr lang="en-US" sz="2600" dirty="0" smtClean="0">
                <a:latin typeface="Cambria" pitchFamily="18" charset="0"/>
              </a:rPr>
              <a:t>book </a:t>
            </a:r>
            <a:r>
              <a:rPr lang="en-US" sz="2600" dirty="0">
                <a:latin typeface="Cambria" pitchFamily="18" charset="0"/>
              </a:rPr>
              <a:t>value of $42,000 (cost $64,000 less $22,000 accumulated depreciation). Interstate’s purchasing agent, experienced in the second-hand market, indicates that the used trucks have a fair market value of $49,000. In addition to the trucks, Interstate must pay $11,000 cash for the semi-truck. Interstate computes the cost of the semi-truck as follows.</a:t>
            </a:r>
          </a:p>
          <a:p>
            <a:endParaRPr lang="id-ID" sz="2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64421"/>
            <a:ext cx="5376863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76872"/>
            <a:ext cx="7529513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581128"/>
            <a:ext cx="5659215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60763" y="8620"/>
            <a:ext cx="2544531" cy="65580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dk1"/>
                </a:solidFill>
                <a:effectLst>
                  <a:reflection blurRad="12700" stA="48000" endA="300" endPos="55000" dir="5400000" sy="-90000" algn="bl" rotWithShape="0"/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2800" b="1" dirty="0" smtClean="0">
                <a:solidFill>
                  <a:schemeClr val="bg1"/>
                </a:solidFill>
                <a:latin typeface="Cambria" pitchFamily="18" charset="0"/>
              </a:rPr>
              <a:t>L/R  diakui</a:t>
            </a:r>
            <a:endParaRPr lang="id-ID" sz="28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4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5364088" cy="6480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b="1" dirty="0">
                <a:solidFill>
                  <a:srgbClr val="800000"/>
                </a:solidFill>
                <a:latin typeface="+mn-lt"/>
              </a:rPr>
              <a:t>L/R </a:t>
            </a:r>
            <a:r>
              <a:rPr lang="id-ID" b="1" dirty="0" smtClean="0">
                <a:solidFill>
                  <a:srgbClr val="800000"/>
                </a:solidFill>
              </a:rPr>
              <a:t>T</a:t>
            </a:r>
            <a:r>
              <a:rPr lang="id-ID" b="1" dirty="0" smtClean="0">
                <a:solidFill>
                  <a:srgbClr val="800000"/>
                </a:solidFill>
                <a:latin typeface="+mn-lt"/>
              </a:rPr>
              <a:t>idak </a:t>
            </a:r>
            <a:r>
              <a:rPr lang="id-ID" b="1" dirty="0">
                <a:solidFill>
                  <a:srgbClr val="800000"/>
                </a:solidFill>
                <a:latin typeface="+mn-lt"/>
              </a:rPr>
              <a:t>diakui</a:t>
            </a:r>
            <a:endParaRPr lang="id-ID" b="1" dirty="0">
              <a:latin typeface="+mn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92" y="1528691"/>
            <a:ext cx="7540625" cy="2116333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84" y="4149080"/>
            <a:ext cx="8308975" cy="1824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03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0668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Sale of </a:t>
            </a: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Assets</a:t>
            </a:r>
            <a:endParaRPr lang="id-ID" b="1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en-US" sz="2200" dirty="0">
                <a:latin typeface="Cambria" pitchFamily="18" charset="0"/>
              </a:rPr>
              <a:t>Ottawa Corporation owns machinery that cost $20,000 when purchased on July 1, 2007.  Depreciation has been recorded at a rate of $2,400 per year, resulting in a balance in accumulated depreciation of $8,400 at December 31, 2010.  The machinery is sold on September 1, 2011, for $10,500.  </a:t>
            </a:r>
          </a:p>
          <a:p>
            <a:pPr algn="just">
              <a:lnSpc>
                <a:spcPct val="130000"/>
              </a:lnSpc>
            </a:pPr>
            <a:r>
              <a:rPr lang="en-US" sz="2200" dirty="0">
                <a:latin typeface="Cambria" pitchFamily="18" charset="0"/>
              </a:rPr>
              <a:t>Prepare journal entries to </a:t>
            </a:r>
          </a:p>
          <a:p>
            <a:pPr lvl="1" algn="just">
              <a:lnSpc>
                <a:spcPct val="130000"/>
              </a:lnSpc>
              <a:buFontTx/>
              <a:buAutoNum type="alphaLcParenR"/>
            </a:pPr>
            <a:r>
              <a:rPr lang="en-US" sz="2200" dirty="0">
                <a:latin typeface="Cambria" pitchFamily="18" charset="0"/>
              </a:rPr>
              <a:t>update depreciation for 2011 and </a:t>
            </a:r>
          </a:p>
          <a:p>
            <a:pPr lvl="1" algn="just">
              <a:lnSpc>
                <a:spcPct val="130000"/>
              </a:lnSpc>
              <a:buFontTx/>
              <a:buAutoNum type="alphaLcParenR"/>
            </a:pPr>
            <a:r>
              <a:rPr lang="en-US" sz="2200" dirty="0">
                <a:latin typeface="Cambria" pitchFamily="18" charset="0"/>
              </a:rPr>
              <a:t>record the sale.</a:t>
            </a:r>
          </a:p>
          <a:p>
            <a:pPr algn="just"/>
            <a:endParaRPr lang="id-ID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5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5.xml><?xml version="1.0" encoding="utf-8"?>
<a:themeOverride xmlns:a="http://schemas.openxmlformats.org/drawingml/2006/main">
  <a:clrScheme name="Angles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</a:themeOverride>
</file>

<file path=ppt/theme/themeOverride6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305</TotalTime>
  <Words>356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Solstice</vt:lpstr>
      <vt:lpstr>Trek</vt:lpstr>
      <vt:lpstr>Urban</vt:lpstr>
      <vt:lpstr>Civic</vt:lpstr>
      <vt:lpstr>1_Civic</vt:lpstr>
      <vt:lpstr>Office Theme</vt:lpstr>
      <vt:lpstr>Akuntansi Keuangan</vt:lpstr>
      <vt:lpstr>Penghentian  Aktiva  Tetap</vt:lpstr>
      <vt:lpstr>Alasan penghentian Aktiva tetap</vt:lpstr>
      <vt:lpstr>Prinsip pencatatan berhubungan dengan penghentian suatu aktiva</vt:lpstr>
      <vt:lpstr>Sambungan :</vt:lpstr>
      <vt:lpstr>Exchanges - Gain Situation</vt:lpstr>
      <vt:lpstr>PowerPoint Presentation</vt:lpstr>
      <vt:lpstr>L/R Tidak diakui</vt:lpstr>
      <vt:lpstr>Sale of Assets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Keuangan 1</dc:title>
  <dc:creator>USER</dc:creator>
  <cp:lastModifiedBy>acer</cp:lastModifiedBy>
  <cp:revision>19</cp:revision>
  <dcterms:created xsi:type="dcterms:W3CDTF">2020-12-21T06:44:18Z</dcterms:created>
  <dcterms:modified xsi:type="dcterms:W3CDTF">2024-12-15T22:25:16Z</dcterms:modified>
</cp:coreProperties>
</file>